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9.png" ContentType="image/png"/>
  <Override PartName="/ppt/media/media8.mp4" ContentType="video/mp4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35247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6891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36000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35247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66891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9A81FA-E7DF-4733-A511-43BE966ED7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3200" spc="-1" strike="noStrike">
              <a:highlight>
                <a:srgbClr val="ffffff"/>
              </a:highlight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CEC211-81B2-48BF-868B-38C354A068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CD0E5A-F495-4782-8927-9D5E37D8CD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E64229-C63C-4E2F-A73D-9BCDD4F648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634747-513A-41B8-AE1D-8F6998E840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360000" y="36720"/>
            <a:ext cx="9360000" cy="258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3200" spc="-1" strike="noStrike">
              <a:highlight>
                <a:srgbClr val="ffffff"/>
              </a:highlight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AB66B9-B743-4A92-8D45-9668F66D6F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AD83E8-3D89-42BA-AC41-0A4F25459C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CD98F7-E768-4996-8D09-00ACC80C61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6AE6FB-EBE3-4CEA-99E6-A21C5CA980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3399D4-A73E-477D-822D-802A49828C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7FAD72-2E7F-4D9F-BF04-5A6DEE137B8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5247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6891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36000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5247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6891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5FC173-9C8F-4423-963F-11A6F3749F6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60000" y="36720"/>
            <a:ext cx="9360000" cy="258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hu-HU" sz="24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3126960"/>
            <a:ext cx="10076760" cy="2555280"/>
          </a:xfrm>
          <a:prstGeom prst="rect">
            <a:avLst/>
          </a:prstGeom>
          <a:ln w="18000">
            <a:noFill/>
          </a:ln>
        </p:spPr>
      </p:pic>
      <p:sp>
        <p:nvSpPr>
          <p:cNvPr id="1" name=""/>
          <p:cNvSpPr/>
          <p:nvPr/>
        </p:nvSpPr>
        <p:spPr>
          <a:xfrm>
            <a:off x="0" y="360"/>
            <a:ext cx="10080000" cy="3177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33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hu-H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68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highlight>
                  <a:srgbClr val="ffffff"/>
                </a:highlight>
                <a:latin typeface="Arial"/>
              </a:rPr>
              <a:t>Click to edit the outline text format</a:t>
            </a:r>
            <a:endParaRPr b="0" lang="hu-HU" sz="2400" spc="-1" strike="noStrike">
              <a:highlight>
                <a:srgbClr val="ffffff"/>
              </a:highlight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100" spc="-1" strike="noStrike">
                <a:highlight>
                  <a:srgbClr val="ffffff"/>
                </a:highlight>
                <a:latin typeface="Arial"/>
              </a:rPr>
              <a:t>Second Outline Level</a:t>
            </a:r>
            <a:endParaRPr b="0" lang="hu-HU" sz="2100" spc="-1" strike="noStrike">
              <a:highlight>
                <a:srgbClr val="ffffff"/>
              </a:highlight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highlight>
                  <a:srgbClr val="ffffff"/>
                </a:highlight>
                <a:latin typeface="Arial"/>
              </a:rPr>
              <a:t>Third Outline Level</a:t>
            </a:r>
            <a:endParaRPr b="0" lang="hu-HU" sz="1800" spc="-1" strike="noStrike">
              <a:highlight>
                <a:srgbClr val="ffffff"/>
              </a:highlight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500" spc="-1" strike="noStrike">
                <a:highlight>
                  <a:srgbClr val="ffffff"/>
                </a:highlight>
                <a:latin typeface="Arial"/>
              </a:rPr>
              <a:t>Fourth Outline Level</a:t>
            </a:r>
            <a:endParaRPr b="0" lang="hu-HU" sz="1500" spc="-1" strike="noStrike">
              <a:highlight>
                <a:srgbClr val="ffffff"/>
              </a:highlight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500" spc="-1" strike="noStrike">
                <a:highlight>
                  <a:srgbClr val="ffffff"/>
                </a:highlight>
                <a:latin typeface="Arial"/>
              </a:rPr>
              <a:t>Fifth Outline Level</a:t>
            </a:r>
            <a:endParaRPr b="0" lang="hu-HU" sz="1500" spc="-1" strike="noStrike">
              <a:highlight>
                <a:srgbClr val="ffffff"/>
              </a:highlight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500" spc="-1" strike="noStrike">
                <a:highlight>
                  <a:srgbClr val="ffffff"/>
                </a:highlight>
                <a:latin typeface="Arial"/>
              </a:rPr>
              <a:t>Sixth Outline Level</a:t>
            </a:r>
            <a:endParaRPr b="0" lang="hu-HU" sz="1500" spc="-1" strike="noStrike">
              <a:highlight>
                <a:srgbClr val="ffffff"/>
              </a:highlight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500" spc="-1" strike="noStrike">
                <a:highlight>
                  <a:srgbClr val="ffffff"/>
                </a:highlight>
                <a:latin typeface="Arial"/>
              </a:rPr>
              <a:t>Seventh Outline Level</a:t>
            </a:r>
            <a:endParaRPr b="0" lang="hu-HU" sz="1500" spc="-1" strike="noStrike">
              <a:highlight>
                <a:srgbClr val="ffffff"/>
              </a:highlight>
              <a:latin typeface="Arial"/>
            </a:endParaRPr>
          </a:p>
        </p:txBody>
      </p:sp>
      <p:sp>
        <p:nvSpPr>
          <p:cNvPr id="4" name=""/>
          <p:cNvSpPr/>
          <p:nvPr/>
        </p:nvSpPr>
        <p:spPr>
          <a:xfrm>
            <a:off x="504000" y="219240"/>
            <a:ext cx="9071640" cy="946800"/>
          </a:xfrm>
          <a:prstGeom prst="rect">
            <a:avLst/>
          </a:prstGeom>
          <a:solidFill>
            <a:srgbClr val="000000">
              <a:alpha val="81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"/>
          <p:cNvSpPr/>
          <p:nvPr/>
        </p:nvSpPr>
        <p:spPr>
          <a:xfrm>
            <a:off x="609840" y="289800"/>
            <a:ext cx="8808480" cy="754560"/>
          </a:xfrm>
          <a:prstGeom prst="rect">
            <a:avLst/>
          </a:prstGeom>
          <a:solidFill>
            <a:srgbClr val="ffffff">
              <a:alpha val="30000"/>
            </a:srgbClr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"/>
          <p:cNvSpPr txBox="1"/>
          <p:nvPr/>
        </p:nvSpPr>
        <p:spPr>
          <a:xfrm>
            <a:off x="360000" y="516600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hu-HU" sz="1400" spc="-1" strike="noStrike">
                <a:latin typeface="Arial"/>
              </a:rPr>
              <a:t>&lt;date/time&gt;</a:t>
            </a:r>
            <a:endParaRPr b="0" lang="hu-HU" sz="1400" spc="-1" strike="noStrike">
              <a:latin typeface="Arial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344268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</a:pPr>
            <a:r>
              <a:rPr b="0" lang="hu-HU" sz="1400" spc="-1" strike="noStrike">
                <a:latin typeface="Arial"/>
              </a:rPr>
              <a:t>&lt;footer&gt;</a:t>
            </a:r>
            <a:endParaRPr b="0" lang="hu-HU" sz="1400" spc="-1" strike="noStrike">
              <a:latin typeface="Arial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7371720" y="516600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fld id="{859EA0F3-2E7E-4C8A-9525-393EF9C936C4}" type="slidenum">
              <a:rPr b="0" lang="hu-HU" sz="1400" spc="-1" strike="noStrike">
                <a:latin typeface="Arial"/>
              </a:rPr>
              <a:t>&lt;number&gt;</a:t>
            </a:fld>
            <a:endParaRPr b="0" lang="hu-H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"/>
          <p:cNvSpPr/>
          <p:nvPr/>
        </p:nvSpPr>
        <p:spPr>
          <a:xfrm>
            <a:off x="0" y="5040000"/>
            <a:ext cx="10080000" cy="630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1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Click to edit the outline text format</a:t>
            </a:r>
            <a:endParaRPr b="0" lang="hu-HU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100" spc="-1" strike="noStrike">
                <a:latin typeface="Arial"/>
              </a:rPr>
              <a:t>Second Outline Level</a:t>
            </a:r>
            <a:endParaRPr b="0" lang="hu-HU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Third Outline Level</a:t>
            </a:r>
            <a:endParaRPr b="0" lang="hu-HU" sz="1800" spc="-1" strike="noStrike"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500" spc="-1" strike="noStrike">
                <a:latin typeface="Arial"/>
              </a:rPr>
              <a:t>Fourth Outline Level</a:t>
            </a:r>
            <a:endParaRPr b="0" lang="hu-HU" sz="1500" spc="-1" strike="noStrike"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500" spc="-1" strike="noStrike">
                <a:latin typeface="Arial"/>
              </a:rPr>
              <a:t>Fifth Outline Level</a:t>
            </a:r>
            <a:endParaRPr b="0" lang="hu-HU" sz="1500" spc="-1" strike="noStrike"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500" spc="-1" strike="noStrike">
                <a:latin typeface="Arial"/>
              </a:rPr>
              <a:t>Sixth Outline Level</a:t>
            </a:r>
            <a:endParaRPr b="0" lang="hu-HU" sz="1500" spc="-1" strike="noStrike"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500" spc="-1" strike="noStrike">
                <a:latin typeface="Arial"/>
              </a:rPr>
              <a:t>Seventh Outline Level</a:t>
            </a:r>
            <a:endParaRPr b="0" lang="hu-HU" sz="15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1"/>
          </p:nvPr>
        </p:nvSpPr>
        <p:spPr>
          <a:xfrm>
            <a:off x="360000" y="516600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hu-HU" sz="1400" spc="-1" strike="noStrike">
                <a:latin typeface="Arial"/>
              </a:defRPr>
            </a:lvl1pPr>
          </a:lstStyle>
          <a:p>
            <a:r>
              <a:rPr b="0" lang="hu-HU" sz="1400" spc="-1" strike="noStrike">
                <a:latin typeface="Arial"/>
              </a:rPr>
              <a:t>&lt;date/time&gt;</a:t>
            </a:r>
            <a:endParaRPr b="0" lang="hu-HU" sz="14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"/>
          </p:nvPr>
        </p:nvSpPr>
        <p:spPr>
          <a:xfrm>
            <a:off x="344268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hu-HU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hu-HU" sz="1400" spc="-1" strike="noStrike">
                <a:latin typeface="Arial"/>
              </a:rPr>
              <a:t>&lt;footer&gt;</a:t>
            </a:r>
            <a:endParaRPr b="0" lang="hu-HU" sz="1400" spc="-1" strike="noStrike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3"/>
          </p:nvPr>
        </p:nvSpPr>
        <p:spPr>
          <a:xfrm>
            <a:off x="7371720" y="516600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hu-HU" sz="1400" spc="-1" strike="noStrike">
                <a:latin typeface="Arial"/>
              </a:defRPr>
            </a:lvl1pPr>
          </a:lstStyle>
          <a:p>
            <a:pPr algn="r">
              <a:buNone/>
            </a:pPr>
            <a:fld id="{8161A3B8-0075-4E1B-94F3-A3F8D708440F}" type="slidenum">
              <a:rPr b="0" lang="hu-HU" sz="1400" spc="-1" strike="noStrike">
                <a:latin typeface="Arial"/>
              </a:rPr>
              <a:t>&lt;number&gt;</a:t>
            </a:fld>
            <a:endParaRPr b="0" lang="hu-HU" sz="14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0" y="360"/>
            <a:ext cx="10080000" cy="630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2">
            <a:grayscl/>
          </a:blip>
          <a:stretch/>
        </p:blipFill>
        <p:spPr>
          <a:xfrm>
            <a:off x="3600000" y="4320000"/>
            <a:ext cx="6300000" cy="838800"/>
          </a:xfrm>
          <a:prstGeom prst="rect">
            <a:avLst/>
          </a:prstGeom>
          <a:ln w="180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8.mp4"/><Relationship Id="rId2" Type="http://schemas.microsoft.com/office/2007/relationships/media" Target="../media/media8.mp4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3200" spc="-1" strike="noStrike">
                <a:solidFill>
                  <a:srgbClr val="ffffff"/>
                </a:solidFill>
                <a:latin typeface="Arial"/>
              </a:rPr>
              <a:t>Note Block hangminták felismerése zenefájlban</a:t>
            </a: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168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400" spc="-1" strike="noStrike">
                <a:solidFill>
                  <a:srgbClr val="ffffff"/>
                </a:solidFill>
                <a:latin typeface="Arial"/>
              </a:rPr>
              <a:t>Vértesaljai Bálint</a:t>
            </a:r>
            <a:endParaRPr b="0" lang="hu-HU" sz="2400" spc="-1" strike="noStrike">
              <a:highlight>
                <a:srgbClr val="ffffff"/>
              </a:highlight>
              <a:latin typeface="Arial"/>
            </a:endParaRPr>
          </a:p>
          <a:p>
            <a:pPr algn="ctr">
              <a:buNone/>
            </a:pPr>
            <a:r>
              <a:rPr b="0" lang="hu-HU" sz="2400" spc="-1" strike="noStrike">
                <a:solidFill>
                  <a:srgbClr val="ffffff"/>
                </a:solidFill>
                <a:latin typeface="Arial"/>
              </a:rPr>
              <a:t>Konzulens: Grad-Gyenge László György</a:t>
            </a:r>
            <a:endParaRPr b="0" lang="hu-HU" sz="2400" spc="-1" strike="noStrike">
              <a:highlight>
                <a:srgbClr val="ffffff"/>
              </a:highlight>
              <a:latin typeface="Arial"/>
            </a:endParaRPr>
          </a:p>
          <a:p>
            <a:pPr algn="ctr">
              <a:buNone/>
            </a:pPr>
            <a:r>
              <a:rPr b="0" lang="hu-HU" sz="2400" spc="-1" strike="noStrike">
                <a:solidFill>
                  <a:srgbClr val="ffffff"/>
                </a:solidFill>
                <a:latin typeface="Arial"/>
              </a:rPr>
              <a:t>Mérnökinformatikus BSc, Önálló laboratórium</a:t>
            </a:r>
            <a:endParaRPr b="0" lang="hu-HU" sz="24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rcRect l="34853" t="0" r="0" b="0"/>
          <a:stretch/>
        </p:blipFill>
        <p:spPr>
          <a:xfrm>
            <a:off x="5303520" y="548640"/>
            <a:ext cx="5639040" cy="5332680"/>
          </a:xfrm>
          <a:prstGeom prst="rect">
            <a:avLst/>
          </a:prstGeom>
          <a:ln w="1800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Spektrogram (wave-ből generálható), és az eredeti NBS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2"/>
          <a:srcRect l="0" t="0" r="51015" b="0"/>
          <a:stretch/>
        </p:blipFill>
        <p:spPr>
          <a:xfrm>
            <a:off x="720" y="548640"/>
            <a:ext cx="4937040" cy="5318280"/>
          </a:xfrm>
          <a:prstGeom prst="rect">
            <a:avLst/>
          </a:prstGeom>
          <a:ln w="18000"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4906080" y="548640"/>
            <a:ext cx="1054440" cy="5212080"/>
          </a:xfrm>
          <a:prstGeom prst="rect">
            <a:avLst/>
          </a:prstGeom>
          <a:ln w="18000">
            <a:noFill/>
          </a:ln>
        </p:spPr>
      </p:pic>
      <p:sp>
        <p:nvSpPr>
          <p:cNvPr id="124" name=""/>
          <p:cNvSpPr txBox="1"/>
          <p:nvPr/>
        </p:nvSpPr>
        <p:spPr>
          <a:xfrm>
            <a:off x="5315040" y="5248080"/>
            <a:ext cx="73152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hu-HU" sz="1800" spc="-1" strike="noStrike">
                <a:solidFill>
                  <a:srgbClr val="ffffff"/>
                </a:solidFill>
                <a:latin typeface="Arial"/>
              </a:rPr>
              <a:t>Harp</a:t>
            </a:r>
            <a:endParaRPr b="0" lang="hu-HU" sz="1800" spc="-1" strike="noStrike">
              <a:latin typeface="Arial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254880" y="5212080"/>
            <a:ext cx="457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solidFill>
                  <a:srgbClr val="ffffff"/>
                </a:solidFill>
                <a:latin typeface="Arial"/>
              </a:rPr>
              <a:t>7p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Költségfüggvény az optimalizációhoz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Költségfüggvény:</a:t>
            </a:r>
            <a:br>
              <a:rPr sz="2400"/>
            </a:br>
            <a:r>
              <a:rPr b="0" lang="hu-HU" sz="2400" spc="-1" strike="noStrike">
                <a:latin typeface="Arial"/>
              </a:rPr>
              <a:t>	</a:t>
            </a:r>
            <a:r>
              <a:rPr b="0" lang="hu-HU" sz="2400" spc="-1" strike="noStrike">
                <a:latin typeface="Arial"/>
              </a:rPr>
              <a:t>bemenet: n db float a tippelt hangerőkkel</a:t>
            </a:r>
            <a:br>
              <a:rPr sz="2400"/>
            </a:br>
            <a:r>
              <a:rPr b="0" lang="hu-HU" sz="2400" spc="-1" strike="noStrike">
                <a:latin typeface="Arial"/>
              </a:rPr>
              <a:t>	</a:t>
            </a:r>
            <a:r>
              <a:rPr b="0" lang="hu-HU" sz="2400" spc="-1" strike="noStrike">
                <a:latin typeface="Arial"/>
              </a:rPr>
              <a:t>kimenet: egy float, a hiba / költség (kisebb = jobb)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Számítása:</a:t>
            </a:r>
            <a:br>
              <a:rPr sz="2400"/>
            </a:br>
            <a:r>
              <a:rPr b="0" lang="hu-HU" sz="2400" spc="-1" strike="noStrike">
                <a:latin typeface="Arial"/>
              </a:rPr>
              <a:t>	</a:t>
            </a:r>
            <a:r>
              <a:rPr b="0" lang="hu-HU" sz="2400" spc="-1" strike="noStrike">
                <a:latin typeface="Arial"/>
              </a:rPr>
              <a:t>szintézis: minták hullámainak összeadása a tippelt hangerőn</a:t>
            </a:r>
            <a:br>
              <a:rPr sz="2400"/>
            </a:br>
            <a:r>
              <a:rPr b="0" lang="hu-HU" sz="2400" spc="-1" strike="noStrike">
                <a:latin typeface="Arial"/>
              </a:rPr>
              <a:t>	</a:t>
            </a:r>
            <a:r>
              <a:rPr b="0" lang="hu-HU" sz="2400" spc="-1" strike="noStrike">
                <a:latin typeface="Arial"/>
              </a:rPr>
              <a:t>spektrogram számítása</a:t>
            </a:r>
            <a:br>
              <a:rPr sz="2400"/>
            </a:br>
            <a:r>
              <a:rPr b="0" lang="hu-HU" sz="2400" spc="-1" strike="noStrike">
                <a:latin typeface="Arial"/>
              </a:rPr>
              <a:t>	</a:t>
            </a:r>
            <a:r>
              <a:rPr b="0" lang="hu-HU" sz="2400" spc="-1" strike="noStrike">
                <a:latin typeface="Arial"/>
              </a:rPr>
              <a:t>különbség abszolútértéke pixelenként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Fontos: ne kelljen a deriváltja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Drága</a:t>
            </a:r>
            <a:endParaRPr b="0" lang="hu-HU" sz="2400" spc="-1" strike="noStrike">
              <a:latin typeface="Arial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182880" y="5212080"/>
            <a:ext cx="457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solidFill>
                  <a:srgbClr val="ffffff"/>
                </a:solidFill>
                <a:latin typeface="Arial"/>
              </a:rPr>
              <a:t>8p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Optimalizációs algoritmusok összehasonlítása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9360" cy="5670000"/>
          </a:xfrm>
          <a:prstGeom prst="rect">
            <a:avLst/>
          </a:prstGeom>
          <a:ln w="18000">
            <a:noFill/>
          </a:ln>
        </p:spPr>
      </p:pic>
      <p:sp>
        <p:nvSpPr>
          <p:cNvPr id="131" name=""/>
          <p:cNvSpPr txBox="1"/>
          <p:nvPr/>
        </p:nvSpPr>
        <p:spPr>
          <a:xfrm>
            <a:off x="182880" y="5212080"/>
            <a:ext cx="457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latin typeface="Arial"/>
              </a:rPr>
              <a:t>9p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Értékelés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Jórészt sikeres felismerés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Lehetne fejleszteni, sok szempontból</a:t>
            </a:r>
            <a:endParaRPr b="0" lang="hu-HU" sz="2400" spc="-1" strike="noStrike">
              <a:latin typeface="Arial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182880" y="5212080"/>
            <a:ext cx="64008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solidFill>
                  <a:srgbClr val="ffffff"/>
                </a:solidFill>
                <a:latin typeface="Arial"/>
              </a:rPr>
              <a:t>10p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8229600" y="2185560"/>
            <a:ext cx="1833120" cy="1837800"/>
          </a:xfrm>
          <a:prstGeom prst="rect">
            <a:avLst/>
          </a:prstGeom>
          <a:ln w="1800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Fejlesztési lehetőségek, köszönöm a figyelmet!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7000"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több hangszer felismerése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tesztelés több zenével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felismerés pontosítása, például előző tickben felismert hangok hullámának hozzáadásával a mostani felismerés közben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Nelder-Mead optimalizációnak értelmesebb kezdeti érték adása az előfelismerés eredménye alapján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automata tps, és túlvezérlés-kompenzáció felismerés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parancssori kapcsolók a gyakran változtatandó paraméterekre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robusztusabb felismerés másfajta nbs to wave exporterek / módszerek által generált hangfájlokra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tesztelés más resource pack-kel / soundfonttal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futásidő optimalizálása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felismerés pontosságának mérése nagyobb adathalmazon, miután már kellően jó a felismerés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sztereó felismerés, egyszerre ugyanaz a hang többször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megpróbálni a layereket felismerni, amiken általában ugyanolyan hangerővel szerepelnek a hangok, ezen hangerők kerekítése a felismert hangerőre, és layer volume-ok használata</a:t>
            </a:r>
            <a:endParaRPr b="0" lang="hu-HU" sz="2400" spc="-1" strike="noStrike">
              <a:latin typeface="Arial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182880" y="5212440"/>
            <a:ext cx="64008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solidFill>
                  <a:srgbClr val="ffffff"/>
                </a:solidFill>
                <a:latin typeface="Arial"/>
              </a:rPr>
              <a:t>10p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Hangfájlok formátuma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Wave: wav/mp3/ogg/…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Float értékek másodpercenként 44100-szor pl.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Midi: ~kotta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Zenehang kezdet- és végidőpontok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Konverzió nem egyértelmű, nem könnyű (főleg wave → midi)</a:t>
            </a:r>
            <a:endParaRPr b="0" lang="hu-HU" sz="24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7080480" y="604080"/>
            <a:ext cx="3579120" cy="1746720"/>
          </a:xfrm>
          <a:prstGeom prst="rect">
            <a:avLst/>
          </a:prstGeom>
          <a:ln w="1800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7080480" y="2278800"/>
            <a:ext cx="3312000" cy="1614960"/>
          </a:xfrm>
          <a:prstGeom prst="rect">
            <a:avLst/>
          </a:prstGeom>
          <a:ln w="18000">
            <a:noFill/>
          </a:ln>
        </p:spPr>
      </p:pic>
      <p:sp>
        <p:nvSpPr>
          <p:cNvPr id="95" name=""/>
          <p:cNvSpPr txBox="1"/>
          <p:nvPr/>
        </p:nvSpPr>
        <p:spPr>
          <a:xfrm>
            <a:off x="182880" y="5212080"/>
            <a:ext cx="457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solidFill>
                  <a:srgbClr val="ffffff"/>
                </a:solidFill>
                <a:latin typeface="Arial"/>
              </a:rPr>
              <a:t>1p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Note Block Studio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Minecraft Note Block-ok mint minták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Note Block Studio: szerkesztőprogram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NBS fájlformátum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~Midi, de speciálisabb: egy időpillanat, konkrét minták</a:t>
            </a:r>
            <a:endParaRPr b="0" lang="hu-HU" sz="2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8238960" y="640080"/>
            <a:ext cx="1728000" cy="1828800"/>
          </a:xfrm>
          <a:prstGeom prst="rect">
            <a:avLst/>
          </a:prstGeom>
          <a:ln w="1800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745200" y="2890080"/>
            <a:ext cx="9346320" cy="2823840"/>
          </a:xfrm>
          <a:prstGeom prst="rect">
            <a:avLst/>
          </a:prstGeom>
          <a:ln w="18000">
            <a:noFill/>
          </a:ln>
        </p:spPr>
      </p:pic>
      <p:sp>
        <p:nvSpPr>
          <p:cNvPr id="100" name=""/>
          <p:cNvSpPr txBox="1"/>
          <p:nvPr/>
        </p:nvSpPr>
        <p:spPr>
          <a:xfrm>
            <a:off x="182880" y="5212080"/>
            <a:ext cx="457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solidFill>
                  <a:srgbClr val="ffffff"/>
                </a:solidFill>
                <a:latin typeface="Arial"/>
              </a:rPr>
              <a:t>1p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Projekt célja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Bemenet: Wave fájl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Hangminták felismerése adott időben, hangmagasságon, hangerővel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Kimenet: Nbs fájl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Hasonlít a zene lekottázásra, annak speciális esete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Megvalósítás Rust-ban</a:t>
            </a:r>
            <a:endParaRPr b="0" lang="hu-HU" sz="2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005840" y="3749040"/>
            <a:ext cx="1158840" cy="1158840"/>
          </a:xfrm>
          <a:prstGeom prst="rect">
            <a:avLst/>
          </a:prstGeom>
          <a:ln w="18000">
            <a:noFill/>
          </a:ln>
        </p:spPr>
      </p:pic>
      <p:sp>
        <p:nvSpPr>
          <p:cNvPr id="104" name=""/>
          <p:cNvSpPr txBox="1"/>
          <p:nvPr/>
        </p:nvSpPr>
        <p:spPr>
          <a:xfrm>
            <a:off x="182880" y="5212080"/>
            <a:ext cx="457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solidFill>
                  <a:srgbClr val="ffffff"/>
                </a:solidFill>
                <a:latin typeface="Arial"/>
              </a:rPr>
              <a:t>2p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Videó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Note Block hangminták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Hullámos fájl (bemenet)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Spektrogram (konverzióhoz fontos)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Midi vizualizáció (motiváció része)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Lejátszás a játékban (motiváció része)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Eredeti Nbs fájl (elvárt kimenet)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Felismert Nbs fájl (tényleges kimenet)</a:t>
            </a:r>
            <a:endParaRPr b="0" lang="hu-HU" sz="2400" spc="-1" strike="noStrike">
              <a:latin typeface="Arial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182880" y="5212080"/>
            <a:ext cx="457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solidFill>
                  <a:srgbClr val="ffffff"/>
                </a:solidFill>
                <a:latin typeface="Arial"/>
              </a:rPr>
              <a:t>2p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007856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Motiváció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Sok szerző készít ilyen zenét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Vizualizáció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Remix / átdolgozás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Kottakészítés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Lejátszani hangszeren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Wave→Midi→Nbs nagyon pontatlan, közbeavatkozás kell</a:t>
            </a:r>
            <a:endParaRPr b="0" lang="hu-HU" sz="24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4800600" y="522720"/>
            <a:ext cx="5277960" cy="2952000"/>
          </a:xfrm>
          <a:prstGeom prst="rect">
            <a:avLst/>
          </a:prstGeom>
          <a:ln w="18000">
            <a:noFill/>
          </a:ln>
        </p:spPr>
      </p:pic>
      <p:sp>
        <p:nvSpPr>
          <p:cNvPr id="112" name=""/>
          <p:cNvSpPr txBox="1"/>
          <p:nvPr/>
        </p:nvSpPr>
        <p:spPr>
          <a:xfrm>
            <a:off x="182880" y="5212080"/>
            <a:ext cx="457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solidFill>
                  <a:srgbClr val="ffffff"/>
                </a:solidFill>
                <a:latin typeface="Arial"/>
              </a:rPr>
              <a:t>5p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Adat tulajdonságai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Különböző hangszerek (5..16), jelenleg 4-gyel van tesztelve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2 oktávnyi hangmagasság (25)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Hangerő 0.0 és 1.0 között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Időzítés tps-ben (tick: legkisebb időegység), ONBS-ben oszlop</a:t>
            </a:r>
            <a:endParaRPr b="0" lang="hu-HU" sz="2400" spc="-1" strike="noStrike">
              <a:latin typeface="Arial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182880" y="5212080"/>
            <a:ext cx="457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solidFill>
                  <a:srgbClr val="ffffff"/>
                </a:solidFill>
                <a:latin typeface="Arial"/>
              </a:rPr>
              <a:t>5p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60000" y="36720"/>
            <a:ext cx="93600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u-HU" sz="2700" spc="-1" strike="noStrike">
                <a:solidFill>
                  <a:srgbClr val="ffffff"/>
                </a:solidFill>
                <a:latin typeface="Arial"/>
              </a:rPr>
              <a:t>Konverzió, keresés módszere</a:t>
            </a:r>
            <a:endParaRPr b="0" lang="hu-HU" sz="2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4923720" y="594720"/>
            <a:ext cx="5156280" cy="2720520"/>
          </a:xfrm>
          <a:prstGeom prst="rect">
            <a:avLst/>
          </a:prstGeom>
          <a:ln w="18000">
            <a:noFill/>
          </a:ln>
        </p:spPr>
      </p:pic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Spektrogram:</a:t>
            </a:r>
            <a:br>
              <a:rPr sz="2400"/>
            </a:br>
            <a:r>
              <a:rPr b="0" lang="hu-HU" sz="2400" spc="-1" strike="noStrike">
                <a:latin typeface="Arial"/>
              </a:rPr>
              <a:t>Fourier-transzformációk</a:t>
            </a:r>
            <a:br>
              <a:rPr sz="2400"/>
            </a:br>
            <a:r>
              <a:rPr b="0" lang="hu-HU" sz="2400" spc="-1" strike="noStrike">
                <a:latin typeface="Arial"/>
              </a:rPr>
              <a:t>fix időközönként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Vizsgálandó időpillanatok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Előfelismerés az állapottér</a:t>
            </a:r>
            <a:br>
              <a:rPr sz="2400"/>
            </a:br>
            <a:r>
              <a:rPr b="0" lang="hu-HU" sz="2400" spc="-1" strike="noStrike">
                <a:latin typeface="Arial"/>
              </a:rPr>
              <a:t>csökkentése érdekében</a:t>
            </a:r>
            <a:endParaRPr b="0" lang="hu-HU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Optimalizálás Nelder-Mead módszerrel</a:t>
            </a:r>
            <a:endParaRPr b="0" lang="hu-HU" sz="2400" spc="-1" strike="noStrike">
              <a:latin typeface="Arial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182880" y="5212080"/>
            <a:ext cx="457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u-HU" sz="1800" spc="-1" strike="noStrike">
                <a:solidFill>
                  <a:srgbClr val="ffffff"/>
                </a:solidFill>
                <a:latin typeface="Arial"/>
              </a:rPr>
              <a:t>6p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2024-05-27T12:53:48Z</dcterms:created>
  <dc:creator/>
  <dc:description/>
  <dc:language>en-US</dc:language>
  <cp:lastModifiedBy/>
  <dcterms:modified xsi:type="dcterms:W3CDTF">2024-05-27T21:19:49Z</dcterms:modified>
  <cp:revision>48</cp:revision>
  <dc:subject/>
  <dc:title>Piano</dc:title>
</cp:coreProperties>
</file>